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0001"/>
    <a:srgbClr val="86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81"/>
    <p:restoredTop sz="94656"/>
  </p:normalViewPr>
  <p:slideViewPr>
    <p:cSldViewPr>
      <p:cViewPr varScale="1">
        <p:scale>
          <a:sx n="83" d="100"/>
          <a:sy n="83" d="100"/>
        </p:scale>
        <p:origin x="232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BB239-3035-6A0E-1409-704B8D2C9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27240-4BEF-B5D1-810E-7C5524239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ADA3C-166A-1FC4-400C-F27BCD1D3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234C-5DA4-7F47-B035-F0673EAF39E8}" type="datetimeFigureOut">
              <a:rPr lang="en-CH" smtClean="0"/>
              <a:t>23.03.2026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A5D9B-5901-B995-0DB8-D1349C13B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584F0-0852-9199-4CE5-AB777F6E7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E7F6-33F7-2D4B-89FF-806BD565232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9366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CA87A-BF6F-0555-96CF-2A2AD0E7E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2EC602-906D-2918-C46A-4D1C40380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A6184-508B-62B2-6FDB-3F31C54BA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234C-5DA4-7F47-B035-F0673EAF39E8}" type="datetimeFigureOut">
              <a:rPr lang="en-CH" smtClean="0"/>
              <a:t>23.03.2026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79A5F-8561-368B-8588-3CB126640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AAA86-D20F-BB7C-218C-AEF9423C8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E7F6-33F7-2D4B-89FF-806BD565232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472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B76F02-36B4-3E82-549A-8DADC220A6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6E0500-2686-6962-DFBF-282A2DEB3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611FC-8685-C97F-9676-336AB7E80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234C-5DA4-7F47-B035-F0673EAF39E8}" type="datetimeFigureOut">
              <a:rPr lang="en-CH" smtClean="0"/>
              <a:t>23.03.2026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A79E4-7C5D-2144-C792-2CCE16651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F9806-B0BC-3F7A-4CF7-915D97577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E7F6-33F7-2D4B-89FF-806BD565232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10505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C2913-C388-A50D-8F70-E0DB3EBD8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38A42-693B-FFCF-0899-23F5A8F00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28259-E441-FC0A-0E03-BC490245D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234C-5DA4-7F47-B035-F0673EAF39E8}" type="datetimeFigureOut">
              <a:rPr lang="en-CH" smtClean="0"/>
              <a:t>23.03.2026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9E186-54CC-18B8-A8DC-491F79D9A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CB98B-2035-0E38-8418-4B34F849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E7F6-33F7-2D4B-89FF-806BD565232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19426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2DC98-9FD2-6DDE-BCEB-F0FCD32EC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F6D6F-A79F-98C3-2B5E-11C6B832D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FB137-3837-631B-9F16-7EC2D424D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234C-5DA4-7F47-B035-F0673EAF39E8}" type="datetimeFigureOut">
              <a:rPr lang="en-CH" smtClean="0"/>
              <a:t>23.03.2026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0780C-1273-C4EA-BF5D-5D514FC34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5A992-E5AF-0D4A-CCB1-BCB774A2B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E7F6-33F7-2D4B-89FF-806BD565232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0805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8F96C-EBC5-9B94-663E-233ADAD3F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E02FA-477E-958E-1908-2D3C89441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F7AC5-BCEE-2CA6-3CA6-8BCBD33DB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82FB1-8429-750C-289C-E52D3D855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234C-5DA4-7F47-B035-F0673EAF39E8}" type="datetimeFigureOut">
              <a:rPr lang="en-CH" smtClean="0"/>
              <a:t>23.03.2026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06F22-4853-64E5-4DC6-AB62EB8C8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08BB53-9A87-6FE4-689C-114C17F1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E7F6-33F7-2D4B-89FF-806BD565232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2880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F68A0-4CF2-918B-EB82-657FCBF97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1A20E-B45E-DD74-D760-83AE0071B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0B148-D7F0-1C93-8955-2AE98426A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A75339-245F-A0B1-BCDF-FC9F05EE4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21159B-D65E-4149-0813-49F2CB0A7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672617-4D9C-1E1A-131A-C432CF104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234C-5DA4-7F47-B035-F0673EAF39E8}" type="datetimeFigureOut">
              <a:rPr lang="en-CH" smtClean="0"/>
              <a:t>23.03.2026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9503B5-0987-24E5-5496-B809E7D62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074330-610C-F82D-9C8A-20D7A0EA2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E7F6-33F7-2D4B-89FF-806BD565232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74920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1CE02-952D-FBF2-2832-B4E94D385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1BC0B2-1566-437B-5EA1-EFB7594AB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234C-5DA4-7F47-B035-F0673EAF39E8}" type="datetimeFigureOut">
              <a:rPr lang="en-CH" smtClean="0"/>
              <a:t>23.03.2026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11DCEA-85D0-FD71-8789-5ADED5C0D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EDD66-336C-7533-78EB-82163760E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E7F6-33F7-2D4B-89FF-806BD565232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6015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59C315-BA22-2AE3-91B3-D7812534E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234C-5DA4-7F47-B035-F0673EAF39E8}" type="datetimeFigureOut">
              <a:rPr lang="en-CH" smtClean="0"/>
              <a:t>23.03.2026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65CD6F-5C3A-A502-2A15-CC4FABE09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12E08-F3C8-DFF0-EFDE-346AB26AE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E7F6-33F7-2D4B-89FF-806BD565232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1075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56D5D-D486-ACB4-8B67-FC4526B66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F3FD7-2B44-360C-9545-B3BFB88A5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18013-0F7C-89C7-C58E-172E8565D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DB963-3A35-5A29-70F7-5990ED7CE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234C-5DA4-7F47-B035-F0673EAF39E8}" type="datetimeFigureOut">
              <a:rPr lang="en-CH" smtClean="0"/>
              <a:t>23.03.2026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4EECE7-7A8A-A95A-96BD-71592D97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FD419-44C0-219D-5A37-E0EC85F80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E7F6-33F7-2D4B-89FF-806BD565232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5227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A6F5-85F2-A844-E9A9-CF250A47F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FFAA39-5E96-AAB5-684E-62BF77B2F5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FD329-B1C0-6497-8463-5808763D9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F813E-348C-D73F-03F2-15F2C43A3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234C-5DA4-7F47-B035-F0673EAF39E8}" type="datetimeFigureOut">
              <a:rPr lang="en-CH" smtClean="0"/>
              <a:t>23.03.2026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0CC534-EC7B-FB10-432F-5B02A78F1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EACC1-BEC6-18C1-FEEA-1BBF433D5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E7F6-33F7-2D4B-89FF-806BD565232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4881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6A0CA5-43F0-06BF-6DD5-B2E50BF8B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DB095-6B40-70F4-D0DF-09E04AA83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27CE4-08A9-5BC4-3F25-9ECF3FA9E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7A234C-5DA4-7F47-B035-F0673EAF39E8}" type="datetimeFigureOut">
              <a:rPr lang="en-CH" smtClean="0"/>
              <a:t>23.03.2026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2C1A3-9E9F-E712-87B2-15C387B80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4F61D-AE23-1E38-2172-D9416E92B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6BE7F6-33F7-2D4B-89FF-806BD565232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6200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75F5E-4E45-EF45-C4A1-E6F582CFD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C44291C-7E00-5F9D-7907-BB49C985CEFF}"/>
              </a:ext>
            </a:extLst>
          </p:cNvPr>
          <p:cNvSpPr>
            <a:spLocks noChangeAspect="1"/>
          </p:cNvSpPr>
          <p:nvPr/>
        </p:nvSpPr>
        <p:spPr>
          <a:xfrm>
            <a:off x="6816094" y="981888"/>
            <a:ext cx="5009289" cy="489538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latin typeface="Helvetica" pitchFamily="2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B9C8356-6071-FE94-F527-5E3044C892D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b="31352"/>
          <a:stretch>
            <a:fillRect/>
          </a:stretch>
        </p:blipFill>
        <p:spPr>
          <a:xfrm>
            <a:off x="7183163" y="1263508"/>
            <a:ext cx="4295430" cy="43309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321331-874F-4FF2-B086-B7CB61027127}"/>
              </a:ext>
            </a:extLst>
          </p:cNvPr>
          <p:cNvSpPr txBox="1"/>
          <p:nvPr/>
        </p:nvSpPr>
        <p:spPr>
          <a:xfrm>
            <a:off x="814737" y="4547187"/>
            <a:ext cx="3312368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H" dirty="0">
                <a:latin typeface="Helvetica" pitchFamily="2" charset="0"/>
              </a:rPr>
              <a:t>OECD median: 	$7.8 billion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EFD5C9-172D-332C-91ED-CBC184787EF5}"/>
              </a:ext>
            </a:extLst>
          </p:cNvPr>
          <p:cNvSpPr txBox="1"/>
          <p:nvPr/>
        </p:nvSpPr>
        <p:spPr>
          <a:xfrm>
            <a:off x="814737" y="551001"/>
            <a:ext cx="59811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3200" b="1" dirty="0">
                <a:latin typeface="Helvetica" pitchFamily="2" charset="0"/>
              </a:rPr>
              <a:t>Total VC Funding</a:t>
            </a:r>
          </a:p>
          <a:p>
            <a:r>
              <a:rPr lang="en-CH" dirty="0">
                <a:latin typeface="Helvetica" pitchFamily="2" charset="0"/>
              </a:rPr>
              <a:t>2021-2025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7B9D2A-8906-74D4-F7FE-0EE96761133E}"/>
              </a:ext>
            </a:extLst>
          </p:cNvPr>
          <p:cNvSpPr txBox="1"/>
          <p:nvPr/>
        </p:nvSpPr>
        <p:spPr>
          <a:xfrm>
            <a:off x="713407" y="2677728"/>
            <a:ext cx="59811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7200" b="1" dirty="0">
                <a:latin typeface="Helvetica" pitchFamily="2" charset="0"/>
              </a:rPr>
              <a:t>$21.95 billion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0B4C783-C9CF-83FA-92D2-66159EE2D21D}"/>
              </a:ext>
            </a:extLst>
          </p:cNvPr>
          <p:cNvCxnSpPr/>
          <p:nvPr/>
        </p:nvCxnSpPr>
        <p:spPr>
          <a:xfrm>
            <a:off x="814737" y="4148877"/>
            <a:ext cx="888775" cy="0"/>
          </a:xfrm>
          <a:prstGeom prst="line">
            <a:avLst/>
          </a:prstGeom>
          <a:ln>
            <a:solidFill>
              <a:srgbClr val="B300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26CE2C1-5DEF-A359-E37C-B1B0CC8EA552}"/>
              </a:ext>
            </a:extLst>
          </p:cNvPr>
          <p:cNvSpPr txBox="1"/>
          <p:nvPr/>
        </p:nvSpPr>
        <p:spPr>
          <a:xfrm>
            <a:off x="695400" y="2230402"/>
            <a:ext cx="1512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800" dirty="0">
                <a:solidFill>
                  <a:srgbClr val="B30001"/>
                </a:solidFill>
                <a:latin typeface="Helvetica" pitchFamily="2" charset="0"/>
              </a:rPr>
              <a:t>Switzerland</a:t>
            </a:r>
          </a:p>
        </p:txBody>
      </p:sp>
    </p:spTree>
    <p:extLst>
      <p:ext uri="{BB962C8B-B14F-4D97-AF65-F5344CB8AC3E}">
        <p14:creationId xmlns:p14="http://schemas.microsoft.com/office/powerpoint/2010/main" val="6459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B0E5F-34DC-1E54-316E-D3E67CCAD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A5CD4AD-DB8E-5166-01A4-1A5C087ECEEA}"/>
              </a:ext>
            </a:extLst>
          </p:cNvPr>
          <p:cNvSpPr>
            <a:spLocks noChangeAspect="1"/>
          </p:cNvSpPr>
          <p:nvPr/>
        </p:nvSpPr>
        <p:spPr>
          <a:xfrm>
            <a:off x="6816094" y="981888"/>
            <a:ext cx="5009289" cy="489538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EC58A4-BBB4-799C-EC9D-50AC699FC354}"/>
              </a:ext>
            </a:extLst>
          </p:cNvPr>
          <p:cNvSpPr txBox="1"/>
          <p:nvPr/>
        </p:nvSpPr>
        <p:spPr>
          <a:xfrm>
            <a:off x="814737" y="4547187"/>
            <a:ext cx="2776617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H" dirty="0"/>
              <a:t>OECD median: 	12.9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2B3B2B-8FC0-8D32-AE1B-25ADE9FCE2A7}"/>
              </a:ext>
            </a:extLst>
          </p:cNvPr>
          <p:cNvSpPr txBox="1"/>
          <p:nvPr/>
        </p:nvSpPr>
        <p:spPr>
          <a:xfrm>
            <a:off x="736767" y="328019"/>
            <a:ext cx="607932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3200" b="1" dirty="0"/>
              <a:t>Startups with investments per million inhabitants</a:t>
            </a:r>
          </a:p>
          <a:p>
            <a:r>
              <a:rPr lang="en-CH" dirty="0"/>
              <a:t>Founded 2023-2025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920AD4-B890-D287-8733-E285CEE54A70}"/>
              </a:ext>
            </a:extLst>
          </p:cNvPr>
          <p:cNvSpPr txBox="1"/>
          <p:nvPr/>
        </p:nvSpPr>
        <p:spPr>
          <a:xfrm>
            <a:off x="695400" y="2425077"/>
            <a:ext cx="377539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1500" b="1" dirty="0"/>
              <a:t>38.96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16CDC8-4582-6DBE-01CC-A883532252C7}"/>
              </a:ext>
            </a:extLst>
          </p:cNvPr>
          <p:cNvSpPr txBox="1"/>
          <p:nvPr/>
        </p:nvSpPr>
        <p:spPr>
          <a:xfrm>
            <a:off x="695400" y="2230402"/>
            <a:ext cx="1512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800" dirty="0">
                <a:solidFill>
                  <a:srgbClr val="B30001"/>
                </a:solidFill>
              </a:rPr>
              <a:t>Switzerland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57308E2-5CB3-E9E1-7CF8-7A5112E64DDC}"/>
              </a:ext>
            </a:extLst>
          </p:cNvPr>
          <p:cNvCxnSpPr/>
          <p:nvPr/>
        </p:nvCxnSpPr>
        <p:spPr>
          <a:xfrm>
            <a:off x="814737" y="4148877"/>
            <a:ext cx="888775" cy="0"/>
          </a:xfrm>
          <a:prstGeom prst="line">
            <a:avLst/>
          </a:prstGeom>
          <a:ln>
            <a:solidFill>
              <a:srgbClr val="B300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A7F5AA55-9BC7-68C6-72B9-EC477195A9A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b="31100"/>
          <a:stretch>
            <a:fillRect/>
          </a:stretch>
        </p:blipFill>
        <p:spPr>
          <a:xfrm>
            <a:off x="6986099" y="1066428"/>
            <a:ext cx="4669277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38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C0307-C849-E153-EDDF-135F258C4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794C4C9-929A-6EAE-AAAF-CF99869C8A0F}"/>
              </a:ext>
            </a:extLst>
          </p:cNvPr>
          <p:cNvSpPr>
            <a:spLocks noChangeAspect="1"/>
          </p:cNvSpPr>
          <p:nvPr/>
        </p:nvSpPr>
        <p:spPr>
          <a:xfrm>
            <a:off x="6816094" y="981888"/>
            <a:ext cx="5009289" cy="489538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0253B7-4655-0C9A-F303-8ED2CD2F7099}"/>
              </a:ext>
            </a:extLst>
          </p:cNvPr>
          <p:cNvSpPr txBox="1"/>
          <p:nvPr/>
        </p:nvSpPr>
        <p:spPr>
          <a:xfrm>
            <a:off x="814737" y="4547187"/>
            <a:ext cx="2776617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H" dirty="0"/>
              <a:t>OECD median: 	9.3%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F5F833-6848-A327-5A32-199EF680FDC0}"/>
              </a:ext>
            </a:extLst>
          </p:cNvPr>
          <p:cNvSpPr txBox="1"/>
          <p:nvPr/>
        </p:nvSpPr>
        <p:spPr>
          <a:xfrm>
            <a:off x="736767" y="328019"/>
            <a:ext cx="607932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3200" b="1" dirty="0"/>
              <a:t>Robotics number of funding rounds</a:t>
            </a:r>
          </a:p>
          <a:p>
            <a:r>
              <a:rPr lang="en-CH" dirty="0"/>
              <a:t>Growth rate 2024-2025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AF0083-7731-EE5D-9C71-A001D190CB2B}"/>
              </a:ext>
            </a:extLst>
          </p:cNvPr>
          <p:cNvSpPr txBox="1"/>
          <p:nvPr/>
        </p:nvSpPr>
        <p:spPr>
          <a:xfrm>
            <a:off x="695400" y="2425077"/>
            <a:ext cx="422904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1500" b="1" dirty="0"/>
              <a:t>83.4%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D0E145-EB9A-38A3-E6B9-4236ED3AEB24}"/>
              </a:ext>
            </a:extLst>
          </p:cNvPr>
          <p:cNvSpPr txBox="1"/>
          <p:nvPr/>
        </p:nvSpPr>
        <p:spPr>
          <a:xfrm>
            <a:off x="695400" y="2230402"/>
            <a:ext cx="1512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800" dirty="0">
                <a:solidFill>
                  <a:srgbClr val="B30001"/>
                </a:solidFill>
              </a:rPr>
              <a:t>Switzerland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A912FF-62A5-8F45-F4E2-04DC28DE41A0}"/>
              </a:ext>
            </a:extLst>
          </p:cNvPr>
          <p:cNvCxnSpPr/>
          <p:nvPr/>
        </p:nvCxnSpPr>
        <p:spPr>
          <a:xfrm>
            <a:off x="814737" y="4148877"/>
            <a:ext cx="888775" cy="0"/>
          </a:xfrm>
          <a:prstGeom prst="line">
            <a:avLst/>
          </a:prstGeom>
          <a:ln>
            <a:solidFill>
              <a:srgbClr val="B300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2A94A2AC-6052-5A6F-2485-77329A3E2FE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b="31100"/>
          <a:stretch>
            <a:fillRect/>
          </a:stretch>
        </p:blipFill>
        <p:spPr>
          <a:xfrm>
            <a:off x="6992540" y="1141773"/>
            <a:ext cx="4669277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87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68BD0-15B0-2F44-3FA0-12A7B5E92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5C34771-1A50-DC6E-1474-A0D9CD8F862E}"/>
              </a:ext>
            </a:extLst>
          </p:cNvPr>
          <p:cNvSpPr>
            <a:spLocks noChangeAspect="1"/>
          </p:cNvSpPr>
          <p:nvPr/>
        </p:nvSpPr>
        <p:spPr>
          <a:xfrm>
            <a:off x="6816094" y="981888"/>
            <a:ext cx="5009289" cy="489538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CH" dirty="0">
                <a:solidFill>
                  <a:schemeClr val="tx1"/>
                </a:solidFill>
              </a:rPr>
              <a:t>Global Innovation Index (GII) – WIPO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CH" dirty="0">
                <a:solidFill>
                  <a:schemeClr val="tx1"/>
                </a:solidFill>
              </a:rPr>
              <a:t>World Competitiveness Ranking – IMD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CH" dirty="0">
                <a:solidFill>
                  <a:schemeClr val="tx1"/>
                </a:solidFill>
              </a:rPr>
              <a:t>Europen Innovation Scorecard – EC 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CH" dirty="0">
                <a:solidFill>
                  <a:schemeClr val="tx1"/>
                </a:solidFill>
              </a:rPr>
              <a:t>World Digital C</a:t>
            </a:r>
            <a:r>
              <a:rPr lang="en-GB" dirty="0">
                <a:solidFill>
                  <a:schemeClr val="tx1"/>
                </a:solidFill>
              </a:rPr>
              <a:t>o</a:t>
            </a:r>
            <a:r>
              <a:rPr lang="en-CH" dirty="0">
                <a:solidFill>
                  <a:schemeClr val="tx1"/>
                </a:solidFill>
              </a:rPr>
              <a:t>mpetitiveness – IMD 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CH" dirty="0">
                <a:solidFill>
                  <a:schemeClr val="tx1"/>
                </a:solidFill>
              </a:rPr>
              <a:t>World Talent Ranking – IMD 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CH" dirty="0">
                <a:solidFill>
                  <a:schemeClr val="tx1"/>
                </a:solidFill>
              </a:rPr>
              <a:t>Patent Applications per Capita – EPO </a:t>
            </a:r>
            <a:endParaRPr lang="en-CH" sz="20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019D48-2C5E-7318-7552-8AD2AAC74BF6}"/>
              </a:ext>
            </a:extLst>
          </p:cNvPr>
          <p:cNvSpPr txBox="1"/>
          <p:nvPr/>
        </p:nvSpPr>
        <p:spPr>
          <a:xfrm>
            <a:off x="736767" y="328019"/>
            <a:ext cx="60793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3200" b="1" dirty="0"/>
              <a:t>Rankings</a:t>
            </a:r>
          </a:p>
          <a:p>
            <a:r>
              <a:rPr lang="en-CH" dirty="0"/>
              <a:t>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7F46CA-5D61-C8B1-D66D-150D1DE70944}"/>
              </a:ext>
            </a:extLst>
          </p:cNvPr>
          <p:cNvSpPr txBox="1"/>
          <p:nvPr/>
        </p:nvSpPr>
        <p:spPr>
          <a:xfrm>
            <a:off x="695400" y="2425077"/>
            <a:ext cx="246413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6600" b="1" dirty="0"/>
              <a:t>#1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0974B7-82E8-F4A1-0CD8-75CD54DEE3E4}"/>
              </a:ext>
            </a:extLst>
          </p:cNvPr>
          <p:cNvSpPr txBox="1"/>
          <p:nvPr/>
        </p:nvSpPr>
        <p:spPr>
          <a:xfrm>
            <a:off x="695400" y="2230402"/>
            <a:ext cx="1512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800" dirty="0">
                <a:solidFill>
                  <a:srgbClr val="B30001"/>
                </a:solidFill>
              </a:rPr>
              <a:t>Switzerland</a:t>
            </a:r>
          </a:p>
        </p:txBody>
      </p:sp>
    </p:spTree>
    <p:extLst>
      <p:ext uri="{BB962C8B-B14F-4D97-AF65-F5344CB8AC3E}">
        <p14:creationId xmlns:p14="http://schemas.microsoft.com/office/powerpoint/2010/main" val="1111307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33907-9925-7C27-9248-6924BBD5C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A814CB1-C097-A3C6-F056-CCD393831A2F}"/>
              </a:ext>
            </a:extLst>
          </p:cNvPr>
          <p:cNvSpPr>
            <a:spLocks noChangeAspect="1"/>
          </p:cNvSpPr>
          <p:nvPr/>
        </p:nvSpPr>
        <p:spPr>
          <a:xfrm>
            <a:off x="6816094" y="981888"/>
            <a:ext cx="5009289" cy="489538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F14BDA-C098-4C7E-E420-5D3283619042}"/>
              </a:ext>
            </a:extLst>
          </p:cNvPr>
          <p:cNvSpPr txBox="1"/>
          <p:nvPr/>
        </p:nvSpPr>
        <p:spPr>
          <a:xfrm>
            <a:off x="814737" y="4547187"/>
            <a:ext cx="2544959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H" dirty="0"/>
              <a:t>OECD median: 	5.5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E15F77-C2A1-62C8-ED97-ABA6819143DC}"/>
              </a:ext>
            </a:extLst>
          </p:cNvPr>
          <p:cNvSpPr txBox="1"/>
          <p:nvPr/>
        </p:nvSpPr>
        <p:spPr>
          <a:xfrm>
            <a:off x="695400" y="551013"/>
            <a:ext cx="61206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3200" b="1" dirty="0"/>
              <a:t>Unicorns Funded</a:t>
            </a:r>
          </a:p>
          <a:p>
            <a:r>
              <a:rPr lang="en-CH" dirty="0"/>
              <a:t>Between 2016-2025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88F5A1-AF66-7A6C-138E-FB722A42DDF1}"/>
              </a:ext>
            </a:extLst>
          </p:cNvPr>
          <p:cNvSpPr txBox="1"/>
          <p:nvPr/>
        </p:nvSpPr>
        <p:spPr>
          <a:xfrm>
            <a:off x="695400" y="2425077"/>
            <a:ext cx="175881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1500" b="1" dirty="0"/>
              <a:t>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87BD07-5DAE-46EA-CB77-4359AF5304E3}"/>
              </a:ext>
            </a:extLst>
          </p:cNvPr>
          <p:cNvSpPr txBox="1"/>
          <p:nvPr/>
        </p:nvSpPr>
        <p:spPr>
          <a:xfrm>
            <a:off x="695400" y="2230402"/>
            <a:ext cx="1512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800" dirty="0">
                <a:solidFill>
                  <a:srgbClr val="B30001"/>
                </a:solidFill>
              </a:rPr>
              <a:t>Switzerland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2AE9652-D608-B18D-F08B-292AC5A74839}"/>
              </a:ext>
            </a:extLst>
          </p:cNvPr>
          <p:cNvCxnSpPr/>
          <p:nvPr/>
        </p:nvCxnSpPr>
        <p:spPr>
          <a:xfrm>
            <a:off x="814737" y="4148877"/>
            <a:ext cx="888775" cy="0"/>
          </a:xfrm>
          <a:prstGeom prst="line">
            <a:avLst/>
          </a:prstGeom>
          <a:ln>
            <a:solidFill>
              <a:srgbClr val="B300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A9FC0E01-5241-9F68-0A7C-0166E446980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b="31100"/>
          <a:stretch>
            <a:fillRect/>
          </a:stretch>
        </p:blipFill>
        <p:spPr>
          <a:xfrm>
            <a:off x="6986099" y="1120069"/>
            <a:ext cx="4669277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57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98BC9-DB30-3FDB-0878-17A80233F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681277E-5A33-CEAD-4CC8-94C3B907D4DA}"/>
              </a:ext>
            </a:extLst>
          </p:cNvPr>
          <p:cNvSpPr>
            <a:spLocks noChangeAspect="1"/>
          </p:cNvSpPr>
          <p:nvPr/>
        </p:nvSpPr>
        <p:spPr>
          <a:xfrm>
            <a:off x="6816094" y="981888"/>
            <a:ext cx="5009289" cy="489538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2447A2-2CA4-B72A-4F1D-BE3A053C0E88}"/>
              </a:ext>
            </a:extLst>
          </p:cNvPr>
          <p:cNvSpPr txBox="1"/>
          <p:nvPr/>
        </p:nvSpPr>
        <p:spPr>
          <a:xfrm>
            <a:off x="814737" y="4547187"/>
            <a:ext cx="2776617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H" dirty="0"/>
              <a:t>OECD median: 	277.5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DD04AF-D2DD-234C-FF24-BA683C5F91F0}"/>
              </a:ext>
            </a:extLst>
          </p:cNvPr>
          <p:cNvSpPr txBox="1"/>
          <p:nvPr/>
        </p:nvSpPr>
        <p:spPr>
          <a:xfrm>
            <a:off x="681719" y="551013"/>
            <a:ext cx="6102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3200" b="1" dirty="0"/>
              <a:t>Startups with inestment</a:t>
            </a:r>
          </a:p>
          <a:p>
            <a:r>
              <a:rPr lang="en-CH" dirty="0"/>
              <a:t>Founder 2021-2025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213EF2-1BC9-2D51-1148-09D9E20C4BEE}"/>
              </a:ext>
            </a:extLst>
          </p:cNvPr>
          <p:cNvSpPr txBox="1"/>
          <p:nvPr/>
        </p:nvSpPr>
        <p:spPr>
          <a:xfrm>
            <a:off x="695400" y="2425077"/>
            <a:ext cx="254589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1500" b="1" dirty="0"/>
              <a:t>855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6C2BDB-E6F1-D242-BD74-60599CBEB9F4}"/>
              </a:ext>
            </a:extLst>
          </p:cNvPr>
          <p:cNvSpPr txBox="1"/>
          <p:nvPr/>
        </p:nvSpPr>
        <p:spPr>
          <a:xfrm>
            <a:off x="695400" y="2230402"/>
            <a:ext cx="1512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800" dirty="0">
                <a:solidFill>
                  <a:srgbClr val="B30001"/>
                </a:solidFill>
              </a:rPr>
              <a:t>Switzerland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239EE6E-34B2-95FB-B5B2-D465CDA657CE}"/>
              </a:ext>
            </a:extLst>
          </p:cNvPr>
          <p:cNvCxnSpPr/>
          <p:nvPr/>
        </p:nvCxnSpPr>
        <p:spPr>
          <a:xfrm>
            <a:off x="814737" y="4148877"/>
            <a:ext cx="888775" cy="0"/>
          </a:xfrm>
          <a:prstGeom prst="line">
            <a:avLst/>
          </a:prstGeom>
          <a:ln>
            <a:solidFill>
              <a:srgbClr val="B300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ECA8DD36-8C89-8500-C94D-0A0F079603F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b="31100"/>
          <a:stretch>
            <a:fillRect/>
          </a:stretch>
        </p:blipFill>
        <p:spPr>
          <a:xfrm>
            <a:off x="7099717" y="1197332"/>
            <a:ext cx="4410564" cy="4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87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08F98-3A1F-5A97-F597-A0644E36C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17E5F0E-C4D4-D161-22AC-347D6AA290A2}"/>
              </a:ext>
            </a:extLst>
          </p:cNvPr>
          <p:cNvSpPr>
            <a:spLocks noChangeAspect="1"/>
          </p:cNvSpPr>
          <p:nvPr/>
        </p:nvSpPr>
        <p:spPr>
          <a:xfrm>
            <a:off x="6816094" y="981888"/>
            <a:ext cx="5009289" cy="489538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12C527-B2A9-1B43-141C-7D632A25F342}"/>
              </a:ext>
            </a:extLst>
          </p:cNvPr>
          <p:cNvSpPr txBox="1"/>
          <p:nvPr/>
        </p:nvSpPr>
        <p:spPr>
          <a:xfrm>
            <a:off x="814737" y="4547187"/>
            <a:ext cx="2776617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H" dirty="0"/>
              <a:t>OECD median: 	14.7%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EF4293-F30E-4F33-E09C-0C7D672BC160}"/>
              </a:ext>
            </a:extLst>
          </p:cNvPr>
          <p:cNvSpPr txBox="1"/>
          <p:nvPr/>
        </p:nvSpPr>
        <p:spPr>
          <a:xfrm>
            <a:off x="695400" y="552832"/>
            <a:ext cx="61206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3200" b="1" dirty="0"/>
              <a:t>CAGR of invested capital</a:t>
            </a:r>
          </a:p>
          <a:p>
            <a:r>
              <a:rPr lang="en-CH" dirty="0"/>
              <a:t>Growth rate 2016-2025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BB9AED-BF1E-A7DB-7872-538F8E7A0FED}"/>
              </a:ext>
            </a:extLst>
          </p:cNvPr>
          <p:cNvSpPr txBox="1"/>
          <p:nvPr/>
        </p:nvSpPr>
        <p:spPr>
          <a:xfrm>
            <a:off x="695400" y="2425077"/>
            <a:ext cx="422904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1500" b="1" dirty="0"/>
              <a:t>15.9%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119FE4-78F8-1EDE-5AEA-A52565F0E01A}"/>
              </a:ext>
            </a:extLst>
          </p:cNvPr>
          <p:cNvSpPr txBox="1"/>
          <p:nvPr/>
        </p:nvSpPr>
        <p:spPr>
          <a:xfrm>
            <a:off x="695400" y="2230402"/>
            <a:ext cx="1512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800" dirty="0">
                <a:solidFill>
                  <a:srgbClr val="B30001"/>
                </a:solidFill>
              </a:rPr>
              <a:t>Switzerland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AD78FF-5CB8-B122-3343-79F0AA8839DC}"/>
              </a:ext>
            </a:extLst>
          </p:cNvPr>
          <p:cNvCxnSpPr/>
          <p:nvPr/>
        </p:nvCxnSpPr>
        <p:spPr>
          <a:xfrm>
            <a:off x="814737" y="4148877"/>
            <a:ext cx="888775" cy="0"/>
          </a:xfrm>
          <a:prstGeom prst="line">
            <a:avLst/>
          </a:prstGeom>
          <a:ln>
            <a:solidFill>
              <a:srgbClr val="B300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DCBDEA84-F523-A4FA-11F1-8C5B02219BD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b="31552"/>
          <a:stretch>
            <a:fillRect/>
          </a:stretch>
        </p:blipFill>
        <p:spPr>
          <a:xfrm>
            <a:off x="7105436" y="1246667"/>
            <a:ext cx="4391164" cy="44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87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DDB3E-0532-3732-93F7-C7C619ED2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FB1EF31-72C9-22FF-A758-1DCABB79FBB9}"/>
              </a:ext>
            </a:extLst>
          </p:cNvPr>
          <p:cNvSpPr>
            <a:spLocks noChangeAspect="1"/>
          </p:cNvSpPr>
          <p:nvPr/>
        </p:nvSpPr>
        <p:spPr>
          <a:xfrm>
            <a:off x="6816094" y="981888"/>
            <a:ext cx="5009289" cy="489538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AD6EBD-DC5C-082A-FA89-B6E19FFFD8C2}"/>
              </a:ext>
            </a:extLst>
          </p:cNvPr>
          <p:cNvSpPr txBox="1"/>
          <p:nvPr/>
        </p:nvSpPr>
        <p:spPr>
          <a:xfrm>
            <a:off x="673931" y="4941207"/>
            <a:ext cx="2776617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H" dirty="0"/>
              <a:t>OECD median: 	-2.7%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6A1962-F5B1-56D6-1710-578AD0B810CE}"/>
              </a:ext>
            </a:extLst>
          </p:cNvPr>
          <p:cNvSpPr txBox="1"/>
          <p:nvPr/>
        </p:nvSpPr>
        <p:spPr>
          <a:xfrm>
            <a:off x="695400" y="304779"/>
            <a:ext cx="61206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3200" b="1" dirty="0"/>
              <a:t>CAGR number of financing rounds</a:t>
            </a:r>
          </a:p>
          <a:p>
            <a:r>
              <a:rPr lang="en-CH" dirty="0"/>
              <a:t>2016-2025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698625-D43D-E94A-6418-07EADE93733E}"/>
              </a:ext>
            </a:extLst>
          </p:cNvPr>
          <p:cNvSpPr txBox="1"/>
          <p:nvPr/>
        </p:nvSpPr>
        <p:spPr>
          <a:xfrm>
            <a:off x="695400" y="2425077"/>
            <a:ext cx="501611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1500" b="1" dirty="0"/>
              <a:t>+0.96%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B34575-63AF-1DAC-592A-EFA9F7DBAE23}"/>
              </a:ext>
            </a:extLst>
          </p:cNvPr>
          <p:cNvSpPr txBox="1"/>
          <p:nvPr/>
        </p:nvSpPr>
        <p:spPr>
          <a:xfrm>
            <a:off x="695400" y="2230402"/>
            <a:ext cx="1512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800" dirty="0">
                <a:solidFill>
                  <a:srgbClr val="B30001"/>
                </a:solidFill>
              </a:rPr>
              <a:t>Switzerland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B173A8-6066-4DFD-16D8-CC5282A5E1C1}"/>
              </a:ext>
            </a:extLst>
          </p:cNvPr>
          <p:cNvCxnSpPr/>
          <p:nvPr/>
        </p:nvCxnSpPr>
        <p:spPr>
          <a:xfrm>
            <a:off x="673931" y="4542897"/>
            <a:ext cx="888775" cy="0"/>
          </a:xfrm>
          <a:prstGeom prst="line">
            <a:avLst/>
          </a:prstGeom>
          <a:ln>
            <a:solidFill>
              <a:srgbClr val="B300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C06C0FFA-BE72-8C5B-CCA8-8210B8D050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b="31100"/>
          <a:stretch>
            <a:fillRect/>
          </a:stretch>
        </p:blipFill>
        <p:spPr>
          <a:xfrm>
            <a:off x="6986099" y="1116125"/>
            <a:ext cx="4669277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15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65009-3F26-7F48-E390-77837BD89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F42AC12-0135-B9D3-B708-B01DC915DCE9}"/>
              </a:ext>
            </a:extLst>
          </p:cNvPr>
          <p:cNvSpPr>
            <a:spLocks noChangeAspect="1"/>
          </p:cNvSpPr>
          <p:nvPr/>
        </p:nvSpPr>
        <p:spPr>
          <a:xfrm>
            <a:off x="6816094" y="981888"/>
            <a:ext cx="5009289" cy="489538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A7D849-0CB0-9FAB-2D16-93ADF0F1DA2E}"/>
              </a:ext>
            </a:extLst>
          </p:cNvPr>
          <p:cNvSpPr txBox="1"/>
          <p:nvPr/>
        </p:nvSpPr>
        <p:spPr>
          <a:xfrm>
            <a:off x="814737" y="4547187"/>
            <a:ext cx="2776617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H" dirty="0"/>
              <a:t>OECD median: 	8.9%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B9A855-6925-D89D-1151-ACBC067B79B4}"/>
              </a:ext>
            </a:extLst>
          </p:cNvPr>
          <p:cNvSpPr txBox="1"/>
          <p:nvPr/>
        </p:nvSpPr>
        <p:spPr>
          <a:xfrm>
            <a:off x="736769" y="328019"/>
            <a:ext cx="60793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3200" b="1" dirty="0"/>
              <a:t>Share of University Spin-offs of all new start-ups</a:t>
            </a:r>
          </a:p>
          <a:p>
            <a:r>
              <a:rPr lang="en-CH" dirty="0"/>
              <a:t>Founded 2021–2025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35C07D-7A13-4DC8-6A49-2D60F345F804}"/>
              </a:ext>
            </a:extLst>
          </p:cNvPr>
          <p:cNvSpPr txBox="1"/>
          <p:nvPr/>
        </p:nvSpPr>
        <p:spPr>
          <a:xfrm>
            <a:off x="695400" y="2425077"/>
            <a:ext cx="422904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1500" b="1" dirty="0"/>
              <a:t>19.3%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E72C67-CE08-8EEE-F692-339BA5797CD6}"/>
              </a:ext>
            </a:extLst>
          </p:cNvPr>
          <p:cNvSpPr txBox="1"/>
          <p:nvPr/>
        </p:nvSpPr>
        <p:spPr>
          <a:xfrm>
            <a:off x="695400" y="2230402"/>
            <a:ext cx="1512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800" dirty="0">
                <a:solidFill>
                  <a:srgbClr val="B30001"/>
                </a:solidFill>
              </a:rPr>
              <a:t>Switzerland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F394A2F-948B-2355-298D-59979BFDBB6D}"/>
              </a:ext>
            </a:extLst>
          </p:cNvPr>
          <p:cNvCxnSpPr/>
          <p:nvPr/>
        </p:nvCxnSpPr>
        <p:spPr>
          <a:xfrm>
            <a:off x="814737" y="4148877"/>
            <a:ext cx="888775" cy="0"/>
          </a:xfrm>
          <a:prstGeom prst="line">
            <a:avLst/>
          </a:prstGeom>
          <a:ln>
            <a:solidFill>
              <a:srgbClr val="B300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B2DE14B7-888E-3812-F0E2-3B72D5786B2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5529" t="6854" r="3540" b="38547"/>
          <a:stretch>
            <a:fillRect/>
          </a:stretch>
        </p:blipFill>
        <p:spPr>
          <a:xfrm>
            <a:off x="7004820" y="1340768"/>
            <a:ext cx="4735717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31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65BF6-C0D6-4C44-1379-451C1EDEA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72B2B83-0736-4E52-8B8A-CB16AA7DD748}"/>
              </a:ext>
            </a:extLst>
          </p:cNvPr>
          <p:cNvSpPr>
            <a:spLocks noChangeAspect="1"/>
          </p:cNvSpPr>
          <p:nvPr/>
        </p:nvSpPr>
        <p:spPr>
          <a:xfrm>
            <a:off x="6816094" y="981888"/>
            <a:ext cx="5009289" cy="489538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A441EF-7931-534A-6D93-3F1E53549F1E}"/>
              </a:ext>
            </a:extLst>
          </p:cNvPr>
          <p:cNvSpPr txBox="1"/>
          <p:nvPr/>
        </p:nvSpPr>
        <p:spPr>
          <a:xfrm>
            <a:off x="814737" y="4547187"/>
            <a:ext cx="2776617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H" dirty="0"/>
              <a:t>OECD median: 	15%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14397C-15D0-2680-E6FC-BA11ACCF6CD2}"/>
              </a:ext>
            </a:extLst>
          </p:cNvPr>
          <p:cNvSpPr txBox="1"/>
          <p:nvPr/>
        </p:nvSpPr>
        <p:spPr>
          <a:xfrm>
            <a:off x="736769" y="328019"/>
            <a:ext cx="60793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3200" b="1" dirty="0"/>
              <a:t>Number of financing rounds – Share of university spin-offs</a:t>
            </a:r>
          </a:p>
          <a:p>
            <a:r>
              <a:rPr lang="en-CH" dirty="0"/>
              <a:t>2021–2025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7F0153-081F-48FE-B65C-6B1017D13F5A}"/>
              </a:ext>
            </a:extLst>
          </p:cNvPr>
          <p:cNvSpPr txBox="1"/>
          <p:nvPr/>
        </p:nvSpPr>
        <p:spPr>
          <a:xfrm>
            <a:off x="695400" y="2425077"/>
            <a:ext cx="422904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1500" b="1" dirty="0"/>
              <a:t>30.5%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6A7682-DFF5-D010-484C-537537B40472}"/>
              </a:ext>
            </a:extLst>
          </p:cNvPr>
          <p:cNvSpPr txBox="1"/>
          <p:nvPr/>
        </p:nvSpPr>
        <p:spPr>
          <a:xfrm>
            <a:off x="695400" y="2230402"/>
            <a:ext cx="1512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800" dirty="0">
                <a:solidFill>
                  <a:srgbClr val="B30001"/>
                </a:solidFill>
              </a:rPr>
              <a:t>Switzerland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6EA012D-C082-F9D7-161D-9EBDA60E18AC}"/>
              </a:ext>
            </a:extLst>
          </p:cNvPr>
          <p:cNvCxnSpPr/>
          <p:nvPr/>
        </p:nvCxnSpPr>
        <p:spPr>
          <a:xfrm>
            <a:off x="814737" y="4148877"/>
            <a:ext cx="888775" cy="0"/>
          </a:xfrm>
          <a:prstGeom prst="line">
            <a:avLst/>
          </a:prstGeom>
          <a:ln>
            <a:solidFill>
              <a:srgbClr val="B300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BA86AE6F-E4DA-8A82-D85E-CA84E0899D4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b="35257"/>
          <a:stretch>
            <a:fillRect/>
          </a:stretch>
        </p:blipFill>
        <p:spPr>
          <a:xfrm>
            <a:off x="7059859" y="1208951"/>
            <a:ext cx="4521758" cy="444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32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67760-D074-91DF-29FC-0B89999A2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FEA21E8-F507-EA95-009B-8C3F331C395A}"/>
              </a:ext>
            </a:extLst>
          </p:cNvPr>
          <p:cNvSpPr>
            <a:spLocks noChangeAspect="1"/>
          </p:cNvSpPr>
          <p:nvPr/>
        </p:nvSpPr>
        <p:spPr>
          <a:xfrm>
            <a:off x="6816094" y="981888"/>
            <a:ext cx="5009289" cy="489538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BD0F0A-D7AD-0FB6-4505-C652CD2802EA}"/>
              </a:ext>
            </a:extLst>
          </p:cNvPr>
          <p:cNvSpPr txBox="1"/>
          <p:nvPr/>
        </p:nvSpPr>
        <p:spPr>
          <a:xfrm>
            <a:off x="814737" y="4547187"/>
            <a:ext cx="2776617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H" dirty="0"/>
              <a:t>OECD median: 	9.8%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9B2E03-B376-A251-C8E2-DB0CE1AAD23D}"/>
              </a:ext>
            </a:extLst>
          </p:cNvPr>
          <p:cNvSpPr txBox="1"/>
          <p:nvPr/>
        </p:nvSpPr>
        <p:spPr>
          <a:xfrm>
            <a:off x="736767" y="328019"/>
            <a:ext cx="607932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3200" b="1" dirty="0"/>
              <a:t>Proportion of founders with scientific background (PhD)</a:t>
            </a:r>
          </a:p>
          <a:p>
            <a:r>
              <a:rPr lang="en-CH" dirty="0"/>
              <a:t>2021–2025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0565DD-644D-9558-C789-BAEB37D1D77B}"/>
              </a:ext>
            </a:extLst>
          </p:cNvPr>
          <p:cNvSpPr txBox="1"/>
          <p:nvPr/>
        </p:nvSpPr>
        <p:spPr>
          <a:xfrm>
            <a:off x="695400" y="2425077"/>
            <a:ext cx="422904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1500" b="1" dirty="0"/>
              <a:t>23.7%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9585B9-04A6-DFD8-EFD5-49021C06FD1B}"/>
              </a:ext>
            </a:extLst>
          </p:cNvPr>
          <p:cNvSpPr txBox="1"/>
          <p:nvPr/>
        </p:nvSpPr>
        <p:spPr>
          <a:xfrm>
            <a:off x="695400" y="2230402"/>
            <a:ext cx="1512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800" dirty="0">
                <a:solidFill>
                  <a:srgbClr val="B30001"/>
                </a:solidFill>
              </a:rPr>
              <a:t>Switzerland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28500F-9CF3-3F96-22BE-29B57CEC2093}"/>
              </a:ext>
            </a:extLst>
          </p:cNvPr>
          <p:cNvCxnSpPr/>
          <p:nvPr/>
        </p:nvCxnSpPr>
        <p:spPr>
          <a:xfrm>
            <a:off x="814737" y="4148877"/>
            <a:ext cx="888775" cy="0"/>
          </a:xfrm>
          <a:prstGeom prst="line">
            <a:avLst/>
          </a:prstGeom>
          <a:ln>
            <a:solidFill>
              <a:srgbClr val="B300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609551D9-551B-23AF-6617-C1A34A28087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b="35300"/>
          <a:stretch>
            <a:fillRect/>
          </a:stretch>
        </p:blipFill>
        <p:spPr>
          <a:xfrm>
            <a:off x="7059859" y="1210445"/>
            <a:ext cx="4521758" cy="44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96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FB845-FEB4-C14D-064A-E1495F514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E15650A-4843-89A4-C92C-C4853DA34FFA}"/>
              </a:ext>
            </a:extLst>
          </p:cNvPr>
          <p:cNvSpPr>
            <a:spLocks noChangeAspect="1"/>
          </p:cNvSpPr>
          <p:nvPr/>
        </p:nvSpPr>
        <p:spPr>
          <a:xfrm>
            <a:off x="6816094" y="981888"/>
            <a:ext cx="5009289" cy="489538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8BE036-E692-3566-7F81-9A7DDBB0B0C4}"/>
              </a:ext>
            </a:extLst>
          </p:cNvPr>
          <p:cNvSpPr txBox="1"/>
          <p:nvPr/>
        </p:nvSpPr>
        <p:spPr>
          <a:xfrm>
            <a:off x="814737" y="4547187"/>
            <a:ext cx="2776617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H" dirty="0"/>
              <a:t>OECD median: 	216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ABB74F-DC43-8570-3023-DB78CF74056B}"/>
              </a:ext>
            </a:extLst>
          </p:cNvPr>
          <p:cNvSpPr txBox="1"/>
          <p:nvPr/>
        </p:nvSpPr>
        <p:spPr>
          <a:xfrm>
            <a:off x="736767" y="328019"/>
            <a:ext cx="607932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3200" b="1" dirty="0"/>
              <a:t>Number of foreign lead investors</a:t>
            </a:r>
          </a:p>
          <a:p>
            <a:r>
              <a:rPr lang="en-CH" dirty="0"/>
              <a:t>Active between 2021–2025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34CD30-9EF3-A023-065B-E54A29E8DD98}"/>
              </a:ext>
            </a:extLst>
          </p:cNvPr>
          <p:cNvSpPr txBox="1"/>
          <p:nvPr/>
        </p:nvSpPr>
        <p:spPr>
          <a:xfrm>
            <a:off x="695400" y="2425077"/>
            <a:ext cx="254589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1500" b="1" dirty="0"/>
              <a:t>704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D52F92-35D3-C015-C21C-4AEB60978371}"/>
              </a:ext>
            </a:extLst>
          </p:cNvPr>
          <p:cNvSpPr txBox="1"/>
          <p:nvPr/>
        </p:nvSpPr>
        <p:spPr>
          <a:xfrm>
            <a:off x="695400" y="2230402"/>
            <a:ext cx="1512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800" dirty="0">
                <a:solidFill>
                  <a:srgbClr val="B30001"/>
                </a:solidFill>
              </a:rPr>
              <a:t>Switzerland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C53A157-2CDA-E285-D6BB-F1FBADAC716A}"/>
              </a:ext>
            </a:extLst>
          </p:cNvPr>
          <p:cNvCxnSpPr/>
          <p:nvPr/>
        </p:nvCxnSpPr>
        <p:spPr>
          <a:xfrm>
            <a:off x="814737" y="4148877"/>
            <a:ext cx="888775" cy="0"/>
          </a:xfrm>
          <a:prstGeom prst="line">
            <a:avLst/>
          </a:prstGeom>
          <a:ln>
            <a:solidFill>
              <a:srgbClr val="B300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85CFC119-DBEF-5ADC-5E4C-DDF56A5EDC5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b="31100"/>
          <a:stretch>
            <a:fillRect/>
          </a:stretch>
        </p:blipFill>
        <p:spPr>
          <a:xfrm>
            <a:off x="6986099" y="1066428"/>
            <a:ext cx="4669277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88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AB4679F5E64E4AA176E6ADFA385EEC" ma:contentTypeVersion="16" ma:contentTypeDescription="Create a new document." ma:contentTypeScope="" ma:versionID="4c08eab545d77f2500de52960e52f5b0">
  <xsd:schema xmlns:xsd="http://www.w3.org/2001/XMLSchema" xmlns:xs="http://www.w3.org/2001/XMLSchema" xmlns:p="http://schemas.microsoft.com/office/2006/metadata/properties" xmlns:ns2="835222c9-0ab9-413e-8f9b-031223027924" xmlns:ns3="390834f8-d703-49cf-9a9c-0ca59a410e99" targetNamespace="http://schemas.microsoft.com/office/2006/metadata/properties" ma:root="true" ma:fieldsID="fdb615e0f4783e590290e3d6bc1b32ec" ns2:_="" ns3:_="">
    <xsd:import namespace="835222c9-0ab9-413e-8f9b-031223027924"/>
    <xsd:import namespace="390834f8-d703-49cf-9a9c-0ca59a410e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5222c9-0ab9-413e-8f9b-0312230279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16cb13c-f748-4176-a82a-920db9ab1a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834f8-d703-49cf-9a9c-0ca59a410e9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d9f39e8-d13d-4264-a003-bb8a4902137c}" ma:internalName="TaxCatchAll" ma:showField="CatchAllData" ma:web="390834f8-d703-49cf-9a9c-0ca59a410e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90834f8-d703-49cf-9a9c-0ca59a410e99" xsi:nil="true"/>
    <lcf76f155ced4ddcb4097134ff3c332f xmlns="835222c9-0ab9-413e-8f9b-03122302792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C5FB17-B5A3-408E-85E3-1466FE88D109}"/>
</file>

<file path=customXml/itemProps2.xml><?xml version="1.0" encoding="utf-8"?>
<ds:datastoreItem xmlns:ds="http://schemas.openxmlformats.org/officeDocument/2006/customXml" ds:itemID="{125437C3-BA1A-41B3-A336-12358D5B7F7F}"/>
</file>

<file path=customXml/itemProps3.xml><?xml version="1.0" encoding="utf-8"?>
<ds:datastoreItem xmlns:ds="http://schemas.openxmlformats.org/officeDocument/2006/customXml" ds:itemID="{361CA2C8-23E3-4C5B-91C3-15F07C265550}"/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216</Words>
  <Application>Microsoft Macintosh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Alexandre Meldem</dc:creator>
  <cp:lastModifiedBy>Alexandre Meldem</cp:lastModifiedBy>
  <cp:revision>4</cp:revision>
  <dcterms:created xsi:type="dcterms:W3CDTF">2026-03-19T13:08:50Z</dcterms:created>
  <dcterms:modified xsi:type="dcterms:W3CDTF">2026-03-23T13:13:19Z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0x01010053AB4679F5E64E4AA176E6ADFA385EEC</vt:lpwstr>
  </property>
</Properties>
</file>